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3"/>
  </p:notesMasterIdLst>
  <p:sldIdLst>
    <p:sldId id="256" r:id="rId2"/>
    <p:sldId id="345" r:id="rId3"/>
    <p:sldId id="292" r:id="rId4"/>
    <p:sldId id="337" r:id="rId5"/>
    <p:sldId id="343" r:id="rId6"/>
    <p:sldId id="293" r:id="rId7"/>
    <p:sldId id="294" r:id="rId8"/>
    <p:sldId id="330" r:id="rId9"/>
    <p:sldId id="331" r:id="rId10"/>
    <p:sldId id="347" r:id="rId11"/>
    <p:sldId id="333" r:id="rId12"/>
  </p:sldIdLst>
  <p:sldSz cx="9144000" cy="5143500" type="screen16x9"/>
  <p:notesSz cx="6858000" cy="9144000"/>
  <p:embeddedFontLst>
    <p:embeddedFont>
      <p:font typeface="Poppins" panose="020B060402020202020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Livvic" panose="020B060402020202020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DCE7A42-27FD-4448-AC60-58F7962D24F0}">
  <a:tblStyle styleId="{3DCE7A42-27FD-4448-AC60-58F7962D24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503935-63BC-48D5-AEBC-C7E827203585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000B7E1F-18F0-495F-8AAC-859555AE01D1}">
      <dgm:prSet phldrT="[Tekst]"/>
      <dgm:spPr>
        <a:solidFill>
          <a:srgbClr val="002060"/>
        </a:solidFill>
      </dgm:spPr>
      <dgm:t>
        <a:bodyPr/>
        <a:lstStyle/>
        <a:p>
          <a:r>
            <a:rPr lang="en-US" dirty="0"/>
            <a:t>7</a:t>
          </a:r>
          <a:r>
            <a:rPr lang="hr-HR" dirty="0"/>
            <a:t>.7 – </a:t>
          </a:r>
          <a:r>
            <a:rPr lang="en-US" dirty="0"/>
            <a:t>9</a:t>
          </a:r>
          <a:r>
            <a:rPr lang="hr-HR" dirty="0"/>
            <a:t>.7.2026.</a:t>
          </a:r>
        </a:p>
      </dgm:t>
    </dgm:pt>
    <dgm:pt modelId="{94426167-830D-4E3B-83A7-8E4E77F56965}" type="parTrans" cxnId="{4718BC40-7E44-43AF-9B20-39A1278F8EAB}">
      <dgm:prSet/>
      <dgm:spPr/>
      <dgm:t>
        <a:bodyPr/>
        <a:lstStyle/>
        <a:p>
          <a:endParaRPr lang="hr-HR"/>
        </a:p>
      </dgm:t>
    </dgm:pt>
    <dgm:pt modelId="{E9AB10D0-A3ED-440E-A43F-765B411CC338}" type="sibTrans" cxnId="{4718BC40-7E44-43AF-9B20-39A1278F8EAB}">
      <dgm:prSet/>
      <dgm:spPr/>
      <dgm:t>
        <a:bodyPr/>
        <a:lstStyle/>
        <a:p>
          <a:endParaRPr lang="hr-HR"/>
        </a:p>
      </dgm:t>
    </dgm:pt>
    <dgm:pt modelId="{0B1F8340-A127-4A97-AE69-AD4FBC28EA24}">
      <dgm:prSet phldrT="[Tekst]" custT="1"/>
      <dgm:spPr/>
      <dgm:t>
        <a:bodyPr/>
        <a:lstStyle/>
        <a:p>
          <a:r>
            <a:rPr lang="hr-HR" sz="1800" dirty="0"/>
            <a:t>Upisnica (obvezno za sve učenike) – dostavlja se elektronički putem srednje.e-upisi.hr ili dolaskom u školu na propisani datum –</a:t>
          </a:r>
        </a:p>
      </dgm:t>
    </dgm:pt>
    <dgm:pt modelId="{F540FD4D-1A11-4AAE-97B7-0BE8050DB1A7}" type="parTrans" cxnId="{375D6E94-5E2E-41A9-A999-FA99E858C85C}">
      <dgm:prSet/>
      <dgm:spPr/>
      <dgm:t>
        <a:bodyPr/>
        <a:lstStyle/>
        <a:p>
          <a:endParaRPr lang="hr-HR"/>
        </a:p>
      </dgm:t>
    </dgm:pt>
    <dgm:pt modelId="{EEB0A96D-A95A-4569-8E87-5E6EC57A6351}" type="sibTrans" cxnId="{375D6E94-5E2E-41A9-A999-FA99E858C85C}">
      <dgm:prSet/>
      <dgm:spPr/>
      <dgm:t>
        <a:bodyPr/>
        <a:lstStyle/>
        <a:p>
          <a:endParaRPr lang="hr-HR"/>
        </a:p>
      </dgm:t>
    </dgm:pt>
    <dgm:pt modelId="{5A4D0993-9C1E-4AB2-8F9C-D18B25185A2D}">
      <dgm:prSet phldrT="[Tekst]" custT="1"/>
      <dgm:spPr/>
      <dgm:t>
        <a:bodyPr/>
        <a:lstStyle/>
        <a:p>
          <a:r>
            <a:rPr lang="hr-HR" sz="1800" dirty="0"/>
            <a:t>Potvrda obiteljskog liječnika ili liječnička svjedodžba medicine rada – dostavlja se putem elektroničke pošte na e-adresu srednje škole ili dolaskom u školu na propisani datum.</a:t>
          </a:r>
        </a:p>
      </dgm:t>
    </dgm:pt>
    <dgm:pt modelId="{67374055-92AA-47B5-B222-327606D784E4}" type="parTrans" cxnId="{93C7B6F6-4605-4522-9107-89F9A6958DCF}">
      <dgm:prSet/>
      <dgm:spPr/>
      <dgm:t>
        <a:bodyPr/>
        <a:lstStyle/>
        <a:p>
          <a:endParaRPr lang="en-US"/>
        </a:p>
      </dgm:t>
    </dgm:pt>
    <dgm:pt modelId="{A2DF8607-D352-465D-A7A8-536078EC265B}" type="sibTrans" cxnId="{93C7B6F6-4605-4522-9107-89F9A6958DCF}">
      <dgm:prSet/>
      <dgm:spPr/>
      <dgm:t>
        <a:bodyPr/>
        <a:lstStyle/>
        <a:p>
          <a:endParaRPr lang="en-US"/>
        </a:p>
      </dgm:t>
    </dgm:pt>
    <dgm:pt modelId="{A4CB66FA-E301-4A96-85DA-CD29F05FB50C}">
      <dgm:prSet phldrT="[Tekst]" custT="1"/>
      <dgm:spPr/>
      <dgm:t>
        <a:bodyPr/>
        <a:lstStyle/>
        <a:p>
          <a:r>
            <a:rPr lang="en-US" sz="1800" b="0" i="0" dirty="0"/>
            <a:t>1) </a:t>
          </a:r>
          <a:r>
            <a:rPr lang="en-US" sz="1800" b="0" i="0" dirty="0" err="1"/>
            <a:t>Upisnica</a:t>
          </a:r>
          <a:r>
            <a:rPr lang="en-US" sz="1800" b="0" i="0" dirty="0"/>
            <a:t> (</a:t>
          </a:r>
          <a:r>
            <a:rPr lang="en-US" sz="1800" b="0" i="0" dirty="0" err="1"/>
            <a:t>obvezno</a:t>
          </a:r>
          <a:r>
            <a:rPr lang="en-US" sz="1800" b="0" i="0" dirty="0"/>
            <a:t> </a:t>
          </a:r>
          <a:r>
            <a:rPr lang="en-US" sz="1800" b="0" i="0" dirty="0" err="1"/>
            <a:t>za</a:t>
          </a:r>
          <a:r>
            <a:rPr lang="en-US" sz="1800" b="0" i="0" dirty="0"/>
            <a:t> </a:t>
          </a:r>
          <a:r>
            <a:rPr lang="en-US" sz="1800" b="0" i="0" dirty="0" err="1"/>
            <a:t>sve</a:t>
          </a:r>
          <a:r>
            <a:rPr lang="en-US" sz="1800" b="0" i="0" dirty="0"/>
            <a:t> </a:t>
          </a:r>
          <a:r>
            <a:rPr lang="en-US" sz="1800" b="0" i="0" dirty="0" err="1"/>
            <a:t>učenike</a:t>
          </a:r>
          <a:r>
            <a:rPr lang="en-US" sz="1800" b="0" i="0" dirty="0"/>
            <a:t>) – </a:t>
          </a:r>
          <a:r>
            <a:rPr lang="en-US" sz="1800" b="0" i="0" dirty="0" err="1"/>
            <a:t>dostavlja</a:t>
          </a:r>
          <a:r>
            <a:rPr lang="en-US" sz="1800" b="0" i="0" dirty="0"/>
            <a:t> se elektronski</a:t>
          </a:r>
          <a:r>
            <a:rPr lang="en-US" b="0" i="0" dirty="0"/>
            <a:t>2) </a:t>
          </a:r>
          <a:r>
            <a:rPr lang="en-US" b="0" i="0" dirty="0" err="1"/>
            <a:t>Potvrda</a:t>
          </a:r>
          <a:r>
            <a:rPr lang="en-US" b="0" i="0" dirty="0"/>
            <a:t> </a:t>
          </a:r>
          <a:r>
            <a:rPr lang="en-US" b="0" i="0" dirty="0" err="1"/>
            <a:t>liječnika</a:t>
          </a:r>
          <a:r>
            <a:rPr lang="en-US" b="0" i="0" dirty="0"/>
            <a:t> </a:t>
          </a:r>
          <a:r>
            <a:rPr lang="en-US" b="0" i="0" dirty="0" err="1"/>
            <a:t>školske</a:t>
          </a:r>
          <a:r>
            <a:rPr lang="en-US" b="0" i="0" dirty="0"/>
            <a:t> medicine - </a:t>
          </a:r>
          <a:r>
            <a:rPr lang="en-US" b="0" i="0" dirty="0" err="1"/>
            <a:t>dostavlja</a:t>
          </a:r>
          <a:r>
            <a:rPr lang="en-US" b="0" i="0" dirty="0"/>
            <a:t> se </a:t>
          </a:r>
          <a:r>
            <a:rPr lang="en-US" b="0" i="0" dirty="0" err="1"/>
            <a:t>putem</a:t>
          </a:r>
          <a:r>
            <a:rPr lang="en-US" b="0" i="0" dirty="0"/>
            <a:t> </a:t>
          </a:r>
          <a:r>
            <a:rPr lang="en-US" b="0" i="0" dirty="0" err="1"/>
            <a:t>elektronske</a:t>
          </a:r>
          <a:r>
            <a:rPr lang="en-US" b="0" i="0" dirty="0"/>
            <a:t> </a:t>
          </a:r>
          <a:r>
            <a:rPr lang="en-US" b="0" i="0" dirty="0" err="1"/>
            <a:t>pošte</a:t>
          </a:r>
          <a:endParaRPr lang="hr-HR" sz="1800" dirty="0"/>
        </a:p>
      </dgm:t>
    </dgm:pt>
    <dgm:pt modelId="{C11576D4-8AFC-47CB-B2AA-24A83F6A4561}" type="parTrans" cxnId="{17773306-EB72-4701-9B32-6681B7770536}">
      <dgm:prSet/>
      <dgm:spPr/>
      <dgm:t>
        <a:bodyPr/>
        <a:lstStyle/>
        <a:p>
          <a:endParaRPr lang="en-US"/>
        </a:p>
      </dgm:t>
    </dgm:pt>
    <dgm:pt modelId="{D6663792-E866-40C7-AC6B-73E232CBE00E}" type="sibTrans" cxnId="{17773306-EB72-4701-9B32-6681B7770536}">
      <dgm:prSet/>
      <dgm:spPr/>
      <dgm:t>
        <a:bodyPr/>
        <a:lstStyle/>
        <a:p>
          <a:endParaRPr lang="en-US"/>
        </a:p>
      </dgm:t>
    </dgm:pt>
    <dgm:pt modelId="{ACD773AB-6AB5-4501-96FA-44E54E7A2ACB}">
      <dgm:prSet phldrT="[Tekst]" custT="1"/>
      <dgm:spPr/>
      <dgm:t>
        <a:bodyPr/>
        <a:lstStyle/>
        <a:p>
          <a:r>
            <a:rPr lang="hr-HR" sz="1800" b="1" dirty="0"/>
            <a:t>točan datum zaprimanja dokumenata dolaskom u školu objavljuje se na mrežnim stranicama i oglasnim pločama škola.</a:t>
          </a:r>
        </a:p>
      </dgm:t>
    </dgm:pt>
    <dgm:pt modelId="{A56EE1B5-2366-4E99-B1D0-1B948F3D6861}" type="parTrans" cxnId="{4B858E23-3F95-4C88-95E8-4DE5F758C866}">
      <dgm:prSet/>
      <dgm:spPr/>
      <dgm:t>
        <a:bodyPr/>
        <a:lstStyle/>
        <a:p>
          <a:endParaRPr lang="en-US"/>
        </a:p>
      </dgm:t>
    </dgm:pt>
    <dgm:pt modelId="{9E35A763-B948-4655-895F-FD66AA242632}" type="sibTrans" cxnId="{4B858E23-3F95-4C88-95E8-4DE5F758C866}">
      <dgm:prSet/>
      <dgm:spPr/>
      <dgm:t>
        <a:bodyPr/>
        <a:lstStyle/>
        <a:p>
          <a:endParaRPr lang="en-US"/>
        </a:p>
      </dgm:t>
    </dgm:pt>
    <dgm:pt modelId="{AD544E2C-66B7-4E34-AC18-8DE9514ED66F}">
      <dgm:prSet phldrT="[Tekst]" custT="1"/>
      <dgm:spPr/>
      <dgm:t>
        <a:bodyPr/>
        <a:lstStyle/>
        <a:p>
          <a:r>
            <a:rPr lang="hr-HR" sz="1800" b="1" dirty="0"/>
            <a:t>KARTICA Moji rezultati</a:t>
          </a:r>
        </a:p>
      </dgm:t>
    </dgm:pt>
    <dgm:pt modelId="{3D7A3B41-F480-47E3-BC24-AB765AD39566}" type="parTrans" cxnId="{EA91394C-8624-45D5-BD58-45F266E2F853}">
      <dgm:prSet/>
      <dgm:spPr/>
      <dgm:t>
        <a:bodyPr/>
        <a:lstStyle/>
        <a:p>
          <a:endParaRPr lang="en-US"/>
        </a:p>
      </dgm:t>
    </dgm:pt>
    <dgm:pt modelId="{2FF9D916-E464-4A6D-8E4C-AF89EE6824A1}" type="sibTrans" cxnId="{EA91394C-8624-45D5-BD58-45F266E2F853}">
      <dgm:prSet/>
      <dgm:spPr/>
      <dgm:t>
        <a:bodyPr/>
        <a:lstStyle/>
        <a:p>
          <a:endParaRPr lang="en-US"/>
        </a:p>
      </dgm:t>
    </dgm:pt>
    <dgm:pt modelId="{17FA0F23-2BE8-4D62-830C-CA99181AD9D7}" type="pres">
      <dgm:prSet presAssocID="{BB503935-63BC-48D5-AEBC-C7E82720358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C7089D-FD82-4B03-8780-B4E1A6A1E43F}" type="pres">
      <dgm:prSet presAssocID="{000B7E1F-18F0-495F-8AAC-859555AE01D1}" presName="composite" presStyleCnt="0"/>
      <dgm:spPr/>
    </dgm:pt>
    <dgm:pt modelId="{F0A4CE6E-299D-4022-B0CF-6D80C8C4C1E4}" type="pres">
      <dgm:prSet presAssocID="{000B7E1F-18F0-495F-8AAC-859555AE01D1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8A91AB-5C72-4A18-AEE4-99540DC218A1}" type="pres">
      <dgm:prSet presAssocID="{000B7E1F-18F0-495F-8AAC-859555AE01D1}" presName="parSh" presStyleLbl="node1" presStyleIdx="0" presStyleCnt="1" custLinFactNeighborX="294" custLinFactNeighborY="-3073"/>
      <dgm:spPr/>
      <dgm:t>
        <a:bodyPr/>
        <a:lstStyle/>
        <a:p>
          <a:endParaRPr lang="en-US"/>
        </a:p>
      </dgm:t>
    </dgm:pt>
    <dgm:pt modelId="{225ACFBF-412F-4483-9139-9ED8C5279E16}" type="pres">
      <dgm:prSet presAssocID="{000B7E1F-18F0-495F-8AAC-859555AE01D1}" presName="desTx" presStyleLbl="fgAcc1" presStyleIdx="0" presStyleCnt="1" custScaleY="100000" custLinFactNeighborX="-24008" custLinFactNeighborY="-78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C7B6F6-4605-4522-9107-89F9A6958DCF}" srcId="{000B7E1F-18F0-495F-8AAC-859555AE01D1}" destId="{5A4D0993-9C1E-4AB2-8F9C-D18B25185A2D}" srcOrd="2" destOrd="0" parTransId="{67374055-92AA-47B5-B222-327606D784E4}" sibTransId="{A2DF8607-D352-465D-A7A8-536078EC265B}"/>
    <dgm:cxn modelId="{905C3016-05D4-4D35-8CEA-76479AF352AB}" type="presOf" srcId="{000B7E1F-18F0-495F-8AAC-859555AE01D1}" destId="{F0A4CE6E-299D-4022-B0CF-6D80C8C4C1E4}" srcOrd="0" destOrd="0" presId="urn:microsoft.com/office/officeart/2005/8/layout/process3"/>
    <dgm:cxn modelId="{4B858E23-3F95-4C88-95E8-4DE5F758C866}" srcId="{000B7E1F-18F0-495F-8AAC-859555AE01D1}" destId="{ACD773AB-6AB5-4501-96FA-44E54E7A2ACB}" srcOrd="4" destOrd="0" parTransId="{A56EE1B5-2366-4E99-B1D0-1B948F3D6861}" sibTransId="{9E35A763-B948-4655-895F-FD66AA242632}"/>
    <dgm:cxn modelId="{EA91394C-8624-45D5-BD58-45F266E2F853}" srcId="{000B7E1F-18F0-495F-8AAC-859555AE01D1}" destId="{AD544E2C-66B7-4E34-AC18-8DE9514ED66F}" srcOrd="1" destOrd="0" parTransId="{3D7A3B41-F480-47E3-BC24-AB765AD39566}" sibTransId="{2FF9D916-E464-4A6D-8E4C-AF89EE6824A1}"/>
    <dgm:cxn modelId="{375D6E94-5E2E-41A9-A999-FA99E858C85C}" srcId="{000B7E1F-18F0-495F-8AAC-859555AE01D1}" destId="{0B1F8340-A127-4A97-AE69-AD4FBC28EA24}" srcOrd="0" destOrd="0" parTransId="{F540FD4D-1A11-4AAE-97B7-0BE8050DB1A7}" sibTransId="{EEB0A96D-A95A-4569-8E87-5E6EC57A6351}"/>
    <dgm:cxn modelId="{045C592F-4A5F-41EF-9868-42A6E228525C}" type="presOf" srcId="{5A4D0993-9C1E-4AB2-8F9C-D18B25185A2D}" destId="{225ACFBF-412F-4483-9139-9ED8C5279E16}" srcOrd="0" destOrd="2" presId="urn:microsoft.com/office/officeart/2005/8/layout/process3"/>
    <dgm:cxn modelId="{4718BC40-7E44-43AF-9B20-39A1278F8EAB}" srcId="{BB503935-63BC-48D5-AEBC-C7E827203585}" destId="{000B7E1F-18F0-495F-8AAC-859555AE01D1}" srcOrd="0" destOrd="0" parTransId="{94426167-830D-4E3B-83A7-8E4E77F56965}" sibTransId="{E9AB10D0-A3ED-440E-A43F-765B411CC338}"/>
    <dgm:cxn modelId="{422F8049-E3BF-488E-B963-47A94D2920CA}" type="presOf" srcId="{A4CB66FA-E301-4A96-85DA-CD29F05FB50C}" destId="{225ACFBF-412F-4483-9139-9ED8C5279E16}" srcOrd="0" destOrd="3" presId="urn:microsoft.com/office/officeart/2005/8/layout/process3"/>
    <dgm:cxn modelId="{2918FC1E-E731-4E9A-B7D6-3807E894AC0D}" type="presOf" srcId="{AD544E2C-66B7-4E34-AC18-8DE9514ED66F}" destId="{225ACFBF-412F-4483-9139-9ED8C5279E16}" srcOrd="0" destOrd="1" presId="urn:microsoft.com/office/officeart/2005/8/layout/process3"/>
    <dgm:cxn modelId="{A4FFE72A-9E20-421A-8475-E49807C1D8F8}" type="presOf" srcId="{BB503935-63BC-48D5-AEBC-C7E827203585}" destId="{17FA0F23-2BE8-4D62-830C-CA99181AD9D7}" srcOrd="0" destOrd="0" presId="urn:microsoft.com/office/officeart/2005/8/layout/process3"/>
    <dgm:cxn modelId="{CBAC22EE-0E4F-41D9-8716-3A3C11E43309}" type="presOf" srcId="{ACD773AB-6AB5-4501-96FA-44E54E7A2ACB}" destId="{225ACFBF-412F-4483-9139-9ED8C5279E16}" srcOrd="0" destOrd="4" presId="urn:microsoft.com/office/officeart/2005/8/layout/process3"/>
    <dgm:cxn modelId="{95F05122-AD83-4750-9391-71162AC55977}" type="presOf" srcId="{0B1F8340-A127-4A97-AE69-AD4FBC28EA24}" destId="{225ACFBF-412F-4483-9139-9ED8C5279E16}" srcOrd="0" destOrd="0" presId="urn:microsoft.com/office/officeart/2005/8/layout/process3"/>
    <dgm:cxn modelId="{17773306-EB72-4701-9B32-6681B7770536}" srcId="{000B7E1F-18F0-495F-8AAC-859555AE01D1}" destId="{A4CB66FA-E301-4A96-85DA-CD29F05FB50C}" srcOrd="3" destOrd="0" parTransId="{C11576D4-8AFC-47CB-B2AA-24A83F6A4561}" sibTransId="{D6663792-E866-40C7-AC6B-73E232CBE00E}"/>
    <dgm:cxn modelId="{0EA587B8-733F-48F9-873F-347AEF11D733}" type="presOf" srcId="{000B7E1F-18F0-495F-8AAC-859555AE01D1}" destId="{2C8A91AB-5C72-4A18-AEE4-99540DC218A1}" srcOrd="1" destOrd="0" presId="urn:microsoft.com/office/officeart/2005/8/layout/process3"/>
    <dgm:cxn modelId="{E3EC359F-D89C-4A37-AF4C-969D0EA70E1E}" type="presParOf" srcId="{17FA0F23-2BE8-4D62-830C-CA99181AD9D7}" destId="{27C7089D-FD82-4B03-8780-B4E1A6A1E43F}" srcOrd="0" destOrd="0" presId="urn:microsoft.com/office/officeart/2005/8/layout/process3"/>
    <dgm:cxn modelId="{248BD294-3E49-44DA-B5C9-9BD8AA649A5B}" type="presParOf" srcId="{27C7089D-FD82-4B03-8780-B4E1A6A1E43F}" destId="{F0A4CE6E-299D-4022-B0CF-6D80C8C4C1E4}" srcOrd="0" destOrd="0" presId="urn:microsoft.com/office/officeart/2005/8/layout/process3"/>
    <dgm:cxn modelId="{167584E5-01E9-4154-AC5C-225946B8114E}" type="presParOf" srcId="{27C7089D-FD82-4B03-8780-B4E1A6A1E43F}" destId="{2C8A91AB-5C72-4A18-AEE4-99540DC218A1}" srcOrd="1" destOrd="0" presId="urn:microsoft.com/office/officeart/2005/8/layout/process3"/>
    <dgm:cxn modelId="{5805DC55-C448-488C-892A-85B6C2577EA5}" type="presParOf" srcId="{27C7089D-FD82-4B03-8780-B4E1A6A1E43F}" destId="{225ACFBF-412F-4483-9139-9ED8C5279E1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A91AB-5C72-4A18-AEE4-99540DC218A1}">
      <dsp:nvSpPr>
        <dsp:cNvPr id="0" name=""/>
        <dsp:cNvSpPr/>
      </dsp:nvSpPr>
      <dsp:spPr>
        <a:xfrm>
          <a:off x="22313" y="0"/>
          <a:ext cx="7589775" cy="2419200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8272" tIns="398272" rIns="398272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/>
            <a:t>7</a:t>
          </a:r>
          <a:r>
            <a:rPr lang="hr-HR" sz="5600" kern="1200" dirty="0"/>
            <a:t>.7 – </a:t>
          </a:r>
          <a:r>
            <a:rPr lang="en-US" sz="5600" kern="1200" dirty="0"/>
            <a:t>9</a:t>
          </a:r>
          <a:r>
            <a:rPr lang="hr-HR" sz="5600" kern="1200" dirty="0"/>
            <a:t>.7.2026.</a:t>
          </a:r>
        </a:p>
      </dsp:txBody>
      <dsp:txXfrm>
        <a:off x="22313" y="0"/>
        <a:ext cx="7589775" cy="1612800"/>
      </dsp:txXfrm>
    </dsp:sp>
    <dsp:sp modelId="{225ACFBF-412F-4483-9139-9ED8C5279E16}">
      <dsp:nvSpPr>
        <dsp:cNvPr id="0" name=""/>
        <dsp:cNvSpPr/>
      </dsp:nvSpPr>
      <dsp:spPr>
        <a:xfrm>
          <a:off x="0" y="1366608"/>
          <a:ext cx="7589775" cy="3225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kern="1200" dirty="0"/>
            <a:t>Upisnica (obvezno za sve učenike) – dostavlja se elektronički putem srednje.e-upisi.hr ili dolaskom u školu na propisani datum –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b="1" kern="1200" dirty="0"/>
            <a:t>KARTICA Moji rezultati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kern="1200" dirty="0"/>
            <a:t>Potvrda obiteljskog liječnika ili liječnička svjedodžba medicine rada – dostavlja se putem elektroničke pošte na e-adresu srednje škole ili dolaskom u školu na propisani datum.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i="0" kern="1200" dirty="0"/>
            <a:t>1) </a:t>
          </a:r>
          <a:r>
            <a:rPr lang="en-US" sz="1800" b="0" i="0" kern="1200" dirty="0" err="1"/>
            <a:t>Upisnica</a:t>
          </a:r>
          <a:r>
            <a:rPr lang="en-US" sz="1800" b="0" i="0" kern="1200" dirty="0"/>
            <a:t> (</a:t>
          </a:r>
          <a:r>
            <a:rPr lang="en-US" sz="1800" b="0" i="0" kern="1200" dirty="0" err="1"/>
            <a:t>obvezno</a:t>
          </a:r>
          <a:r>
            <a:rPr lang="en-US" sz="1800" b="0" i="0" kern="1200" dirty="0"/>
            <a:t> </a:t>
          </a:r>
          <a:r>
            <a:rPr lang="en-US" sz="1800" b="0" i="0" kern="1200" dirty="0" err="1"/>
            <a:t>za</a:t>
          </a:r>
          <a:r>
            <a:rPr lang="en-US" sz="1800" b="0" i="0" kern="1200" dirty="0"/>
            <a:t> </a:t>
          </a:r>
          <a:r>
            <a:rPr lang="en-US" sz="1800" b="0" i="0" kern="1200" dirty="0" err="1"/>
            <a:t>sve</a:t>
          </a:r>
          <a:r>
            <a:rPr lang="en-US" sz="1800" b="0" i="0" kern="1200" dirty="0"/>
            <a:t> </a:t>
          </a:r>
          <a:r>
            <a:rPr lang="en-US" sz="1800" b="0" i="0" kern="1200" dirty="0" err="1"/>
            <a:t>učenike</a:t>
          </a:r>
          <a:r>
            <a:rPr lang="en-US" sz="1800" b="0" i="0" kern="1200" dirty="0"/>
            <a:t>) – </a:t>
          </a:r>
          <a:r>
            <a:rPr lang="en-US" sz="1800" b="0" i="0" kern="1200" dirty="0" err="1"/>
            <a:t>dostavlja</a:t>
          </a:r>
          <a:r>
            <a:rPr lang="en-US" sz="1800" b="0" i="0" kern="1200" dirty="0"/>
            <a:t> se elektronski</a:t>
          </a:r>
          <a:r>
            <a:rPr lang="en-US" b="0" i="0" kern="1200" dirty="0"/>
            <a:t>2) </a:t>
          </a:r>
          <a:r>
            <a:rPr lang="en-US" b="0" i="0" kern="1200" dirty="0" err="1"/>
            <a:t>Potvrda</a:t>
          </a:r>
          <a:r>
            <a:rPr lang="en-US" b="0" i="0" kern="1200" dirty="0"/>
            <a:t> </a:t>
          </a:r>
          <a:r>
            <a:rPr lang="en-US" b="0" i="0" kern="1200" dirty="0" err="1"/>
            <a:t>liječnika</a:t>
          </a:r>
          <a:r>
            <a:rPr lang="en-US" b="0" i="0" kern="1200" dirty="0"/>
            <a:t> </a:t>
          </a:r>
          <a:r>
            <a:rPr lang="en-US" b="0" i="0" kern="1200" dirty="0" err="1"/>
            <a:t>školske</a:t>
          </a:r>
          <a:r>
            <a:rPr lang="en-US" b="0" i="0" kern="1200" dirty="0"/>
            <a:t> medicine - </a:t>
          </a:r>
          <a:r>
            <a:rPr lang="en-US" b="0" i="0" kern="1200" dirty="0" err="1"/>
            <a:t>dostavlja</a:t>
          </a:r>
          <a:r>
            <a:rPr lang="en-US" b="0" i="0" kern="1200" dirty="0"/>
            <a:t> se </a:t>
          </a:r>
          <a:r>
            <a:rPr lang="en-US" b="0" i="0" kern="1200" dirty="0" err="1"/>
            <a:t>putem</a:t>
          </a:r>
          <a:r>
            <a:rPr lang="en-US" b="0" i="0" kern="1200" dirty="0"/>
            <a:t> </a:t>
          </a:r>
          <a:r>
            <a:rPr lang="en-US" b="0" i="0" kern="1200" dirty="0" err="1"/>
            <a:t>elektronske</a:t>
          </a:r>
          <a:r>
            <a:rPr lang="en-US" b="0" i="0" kern="1200" dirty="0"/>
            <a:t> </a:t>
          </a:r>
          <a:r>
            <a:rPr lang="en-US" b="0" i="0" kern="1200" dirty="0" err="1"/>
            <a:t>pošte</a:t>
          </a:r>
          <a:endParaRPr lang="hr-H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800" b="1" kern="1200" dirty="0"/>
            <a:t>točan datum zaprimanja dokumenata dolaskom u školu objavljuje se na mrežnim stranicama i oglasnim pločama škola.</a:t>
          </a:r>
        </a:p>
      </dsp:txBody>
      <dsp:txXfrm>
        <a:off x="94475" y="1461083"/>
        <a:ext cx="7400825" cy="3036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702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05bac666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205bac666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007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 hasCustomPrompt="1"/>
          </p:nvPr>
        </p:nvSpPr>
        <p:spPr>
          <a:xfrm>
            <a:off x="1641550" y="3475338"/>
            <a:ext cx="5860800" cy="409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rPr lang="hr-HR" dirty="0"/>
              <a:t>Ime i prezime predavača</a:t>
            </a:r>
            <a:endParaRPr dirty="0"/>
          </a:p>
        </p:txBody>
      </p:sp>
      <p:sp>
        <p:nvSpPr>
          <p:cNvPr id="10" name="Google Shape;10;p2"/>
          <p:cNvSpPr/>
          <p:nvPr/>
        </p:nvSpPr>
        <p:spPr>
          <a:xfrm rot="10800000" flipH="1">
            <a:off x="-527875" y="-1091222"/>
            <a:ext cx="4596342" cy="2152795"/>
          </a:xfrm>
          <a:custGeom>
            <a:avLst/>
            <a:gdLst/>
            <a:ahLst/>
            <a:cxnLst/>
            <a:rect l="l" t="t" r="r" b="b"/>
            <a:pathLst>
              <a:path w="38715" h="18133" extrusionOk="0">
                <a:moveTo>
                  <a:pt x="1" y="1"/>
                </a:moveTo>
                <a:lnTo>
                  <a:pt x="1" y="18133"/>
                </a:lnTo>
                <a:lnTo>
                  <a:pt x="38714" y="18133"/>
                </a:lnTo>
                <a:lnTo>
                  <a:pt x="38714" y="9164"/>
                </a:lnTo>
                <a:cubicBezTo>
                  <a:pt x="35171" y="4942"/>
                  <a:pt x="29801" y="2229"/>
                  <a:pt x="24292" y="2229"/>
                </a:cubicBezTo>
                <a:cubicBezTo>
                  <a:pt x="20015" y="2229"/>
                  <a:pt x="15863" y="3766"/>
                  <a:pt x="11586" y="3849"/>
                </a:cubicBezTo>
                <a:cubicBezTo>
                  <a:pt x="11456" y="3852"/>
                  <a:pt x="11327" y="3853"/>
                  <a:pt x="11198" y="3853"/>
                </a:cubicBezTo>
                <a:cubicBezTo>
                  <a:pt x="7178" y="3853"/>
                  <a:pt x="3219" y="240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05050" y="142150"/>
            <a:ext cx="289975" cy="919425"/>
            <a:chOff x="205050" y="142150"/>
            <a:chExt cx="289975" cy="919425"/>
          </a:xfrm>
        </p:grpSpPr>
        <p:sp>
          <p:nvSpPr>
            <p:cNvPr id="12" name="Google Shape;12;p2"/>
            <p:cNvSpPr/>
            <p:nvPr/>
          </p:nvSpPr>
          <p:spPr>
            <a:xfrm>
              <a:off x="425125" y="1421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125" y="3120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5125" y="4819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25125" y="651850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73" y="2797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25125" y="821750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25125" y="991650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05050" y="142150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05050" y="312050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05050" y="481950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05050" y="651850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59" y="2797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05050" y="821750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05050" y="991650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6842050" y="321875"/>
            <a:ext cx="2301900" cy="34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ctrTitle" hasCustomPrompt="1"/>
          </p:nvPr>
        </p:nvSpPr>
        <p:spPr>
          <a:xfrm>
            <a:off x="715100" y="801463"/>
            <a:ext cx="7713900" cy="25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r>
              <a:rPr lang="hr-HR" dirty="0"/>
              <a:t>Naziv predavanja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5"/>
          <p:cNvSpPr/>
          <p:nvPr/>
        </p:nvSpPr>
        <p:spPr>
          <a:xfrm>
            <a:off x="-776550" y="4087225"/>
            <a:ext cx="3480285" cy="2152795"/>
          </a:xfrm>
          <a:custGeom>
            <a:avLst/>
            <a:gdLst/>
            <a:ahLst/>
            <a:cxnLst/>
            <a:rect l="l" t="t" r="r" b="b"/>
            <a:pathLst>
              <a:path w="38715" h="18133" extrusionOk="0">
                <a:moveTo>
                  <a:pt x="1" y="1"/>
                </a:moveTo>
                <a:lnTo>
                  <a:pt x="1" y="18133"/>
                </a:lnTo>
                <a:lnTo>
                  <a:pt x="38714" y="18133"/>
                </a:lnTo>
                <a:lnTo>
                  <a:pt x="38714" y="9164"/>
                </a:lnTo>
                <a:cubicBezTo>
                  <a:pt x="35171" y="4942"/>
                  <a:pt x="29801" y="2229"/>
                  <a:pt x="24292" y="2229"/>
                </a:cubicBezTo>
                <a:cubicBezTo>
                  <a:pt x="20015" y="2229"/>
                  <a:pt x="15863" y="3766"/>
                  <a:pt x="11586" y="3849"/>
                </a:cubicBezTo>
                <a:cubicBezTo>
                  <a:pt x="11456" y="3852"/>
                  <a:pt x="11327" y="3853"/>
                  <a:pt x="11198" y="3853"/>
                </a:cubicBezTo>
                <a:cubicBezTo>
                  <a:pt x="7178" y="3853"/>
                  <a:pt x="3219" y="240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5"/>
          <p:cNvSpPr/>
          <p:nvPr/>
        </p:nvSpPr>
        <p:spPr>
          <a:xfrm>
            <a:off x="7625825" y="3004225"/>
            <a:ext cx="1518300" cy="34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5"/>
          <p:cNvSpPr/>
          <p:nvPr/>
        </p:nvSpPr>
        <p:spPr>
          <a:xfrm>
            <a:off x="0" y="2289825"/>
            <a:ext cx="1210200" cy="34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" name="Google Shape;418;p25"/>
          <p:cNvGrpSpPr/>
          <p:nvPr/>
        </p:nvGrpSpPr>
        <p:grpSpPr>
          <a:xfrm rot="10800000">
            <a:off x="671963" y="3892950"/>
            <a:ext cx="510050" cy="919425"/>
            <a:chOff x="257500" y="825775"/>
            <a:chExt cx="510050" cy="919425"/>
          </a:xfrm>
        </p:grpSpPr>
        <p:sp>
          <p:nvSpPr>
            <p:cNvPr id="419" name="Google Shape;419;p25"/>
            <p:cNvSpPr/>
            <p:nvPr/>
          </p:nvSpPr>
          <p:spPr>
            <a:xfrm>
              <a:off x="697975" y="8257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85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85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697975" y="9956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85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85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697975" y="11655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697975" y="13354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60"/>
                    <a:pt x="624" y="2797"/>
                    <a:pt x="1385" y="2797"/>
                  </a:cubicBezTo>
                  <a:cubicBezTo>
                    <a:pt x="2160" y="2797"/>
                    <a:pt x="2783" y="2160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5"/>
            <p:cNvSpPr/>
            <p:nvPr/>
          </p:nvSpPr>
          <p:spPr>
            <a:xfrm>
              <a:off x="697975" y="15053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74"/>
                    <a:pt x="624" y="2797"/>
                    <a:pt x="1385" y="2797"/>
                  </a:cubicBezTo>
                  <a:cubicBezTo>
                    <a:pt x="2160" y="2797"/>
                    <a:pt x="2783" y="2174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5"/>
            <p:cNvSpPr/>
            <p:nvPr/>
          </p:nvSpPr>
          <p:spPr>
            <a:xfrm>
              <a:off x="697975" y="16752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74"/>
                    <a:pt x="624" y="2797"/>
                    <a:pt x="1385" y="2797"/>
                  </a:cubicBezTo>
                  <a:cubicBezTo>
                    <a:pt x="2160" y="2797"/>
                    <a:pt x="2783" y="2174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5"/>
            <p:cNvSpPr/>
            <p:nvPr/>
          </p:nvSpPr>
          <p:spPr>
            <a:xfrm>
              <a:off x="477575" y="8257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5"/>
            <p:cNvSpPr/>
            <p:nvPr/>
          </p:nvSpPr>
          <p:spPr>
            <a:xfrm>
              <a:off x="477575" y="9956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5"/>
            <p:cNvSpPr/>
            <p:nvPr/>
          </p:nvSpPr>
          <p:spPr>
            <a:xfrm>
              <a:off x="477575" y="11655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5"/>
            <p:cNvSpPr/>
            <p:nvPr/>
          </p:nvSpPr>
          <p:spPr>
            <a:xfrm>
              <a:off x="477575" y="13354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73" y="2797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5"/>
            <p:cNvSpPr/>
            <p:nvPr/>
          </p:nvSpPr>
          <p:spPr>
            <a:xfrm>
              <a:off x="477575" y="15053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5"/>
            <p:cNvSpPr/>
            <p:nvPr/>
          </p:nvSpPr>
          <p:spPr>
            <a:xfrm>
              <a:off x="477575" y="16752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5"/>
            <p:cNvSpPr/>
            <p:nvPr/>
          </p:nvSpPr>
          <p:spPr>
            <a:xfrm>
              <a:off x="257500" y="8257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5"/>
            <p:cNvSpPr/>
            <p:nvPr/>
          </p:nvSpPr>
          <p:spPr>
            <a:xfrm>
              <a:off x="257500" y="9956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5"/>
            <p:cNvSpPr/>
            <p:nvPr/>
          </p:nvSpPr>
          <p:spPr>
            <a:xfrm>
              <a:off x="257500" y="11655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5"/>
            <p:cNvSpPr/>
            <p:nvPr/>
          </p:nvSpPr>
          <p:spPr>
            <a:xfrm>
              <a:off x="257500" y="13354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59" y="2797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5"/>
            <p:cNvSpPr/>
            <p:nvPr/>
          </p:nvSpPr>
          <p:spPr>
            <a:xfrm>
              <a:off x="257500" y="15053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5"/>
            <p:cNvSpPr/>
            <p:nvPr/>
          </p:nvSpPr>
          <p:spPr>
            <a:xfrm>
              <a:off x="257500" y="16752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7" name="Google Shape;437;p25"/>
          <p:cNvSpPr/>
          <p:nvPr/>
        </p:nvSpPr>
        <p:spPr>
          <a:xfrm rot="-5400000">
            <a:off x="641200" y="110946"/>
            <a:ext cx="1189500" cy="9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5"/>
          <p:cNvSpPr/>
          <p:nvPr/>
        </p:nvSpPr>
        <p:spPr>
          <a:xfrm rot="10800000" flipH="1">
            <a:off x="5400589" y="-1322603"/>
            <a:ext cx="3913985" cy="3082968"/>
          </a:xfrm>
          <a:custGeom>
            <a:avLst/>
            <a:gdLst/>
            <a:ahLst/>
            <a:cxnLst/>
            <a:rect l="l" t="t" r="r" b="b"/>
            <a:pathLst>
              <a:path w="38714" h="30495" extrusionOk="0">
                <a:moveTo>
                  <a:pt x="36498" y="1"/>
                </a:moveTo>
                <a:cubicBezTo>
                  <a:pt x="35706" y="1"/>
                  <a:pt x="34913" y="29"/>
                  <a:pt x="34119" y="86"/>
                </a:cubicBezTo>
                <a:cubicBezTo>
                  <a:pt x="29164" y="460"/>
                  <a:pt x="24125" y="2273"/>
                  <a:pt x="20845" y="6010"/>
                </a:cubicBezTo>
                <a:cubicBezTo>
                  <a:pt x="17911" y="9346"/>
                  <a:pt x="16457" y="14093"/>
                  <a:pt x="12623" y="16363"/>
                </a:cubicBezTo>
                <a:cubicBezTo>
                  <a:pt x="10690" y="17512"/>
                  <a:pt x="8519" y="17820"/>
                  <a:pt x="6256" y="17820"/>
                </a:cubicBezTo>
                <a:cubicBezTo>
                  <a:pt x="4211" y="17820"/>
                  <a:pt x="2090" y="17568"/>
                  <a:pt x="0" y="17456"/>
                </a:cubicBezTo>
                <a:lnTo>
                  <a:pt x="0" y="30495"/>
                </a:lnTo>
                <a:lnTo>
                  <a:pt x="38714" y="30495"/>
                </a:lnTo>
                <a:lnTo>
                  <a:pt x="38714" y="72"/>
                </a:lnTo>
                <a:cubicBezTo>
                  <a:pt x="37978" y="25"/>
                  <a:pt x="37239" y="1"/>
                  <a:pt x="364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9" name="Google Shape;439;p25"/>
          <p:cNvGrpSpPr/>
          <p:nvPr/>
        </p:nvGrpSpPr>
        <p:grpSpPr>
          <a:xfrm rot="10800000">
            <a:off x="8642800" y="602475"/>
            <a:ext cx="69900" cy="579625"/>
            <a:chOff x="8904375" y="2444650"/>
            <a:chExt cx="69900" cy="579625"/>
          </a:xfrm>
        </p:grpSpPr>
        <p:sp>
          <p:nvSpPr>
            <p:cNvPr id="440" name="Google Shape;440;p25"/>
            <p:cNvSpPr/>
            <p:nvPr/>
          </p:nvSpPr>
          <p:spPr>
            <a:xfrm>
              <a:off x="8904375" y="24446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8904375" y="26145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8904375" y="2784450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8904375" y="2954350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73" y="2797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●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○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■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●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○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■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●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○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Char char="■"/>
              <a:defRPr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va-osnovna-skola.hr/upisi-u-srednju-skol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rednje.e-upisi.h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rednja.hr/novosti/objavljeni-datumi-upisa-u-srednje-u-2025-uvodi-se-modularna-evo-broja-mjesta-u-svim-smjerovim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0"/>
          <p:cNvSpPr/>
          <p:nvPr/>
        </p:nvSpPr>
        <p:spPr>
          <a:xfrm>
            <a:off x="4338825" y="2953250"/>
            <a:ext cx="4931099" cy="3884224"/>
          </a:xfrm>
          <a:custGeom>
            <a:avLst/>
            <a:gdLst/>
            <a:ahLst/>
            <a:cxnLst/>
            <a:rect l="l" t="t" r="r" b="b"/>
            <a:pathLst>
              <a:path w="38714" h="30495" extrusionOk="0">
                <a:moveTo>
                  <a:pt x="36498" y="1"/>
                </a:moveTo>
                <a:cubicBezTo>
                  <a:pt x="35706" y="1"/>
                  <a:pt x="34913" y="29"/>
                  <a:pt x="34119" y="86"/>
                </a:cubicBezTo>
                <a:cubicBezTo>
                  <a:pt x="29164" y="460"/>
                  <a:pt x="24125" y="2273"/>
                  <a:pt x="20845" y="6010"/>
                </a:cubicBezTo>
                <a:cubicBezTo>
                  <a:pt x="17911" y="9346"/>
                  <a:pt x="16457" y="14093"/>
                  <a:pt x="12623" y="16363"/>
                </a:cubicBezTo>
                <a:cubicBezTo>
                  <a:pt x="10690" y="17512"/>
                  <a:pt x="8519" y="17820"/>
                  <a:pt x="6256" y="17820"/>
                </a:cubicBezTo>
                <a:cubicBezTo>
                  <a:pt x="4211" y="17820"/>
                  <a:pt x="2090" y="17568"/>
                  <a:pt x="0" y="17456"/>
                </a:cubicBezTo>
                <a:lnTo>
                  <a:pt x="0" y="30495"/>
                </a:lnTo>
                <a:lnTo>
                  <a:pt x="38714" y="30495"/>
                </a:lnTo>
                <a:lnTo>
                  <a:pt x="38714" y="72"/>
                </a:lnTo>
                <a:cubicBezTo>
                  <a:pt x="37978" y="25"/>
                  <a:pt x="37239" y="1"/>
                  <a:pt x="364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0"/>
          <p:cNvSpPr/>
          <p:nvPr/>
        </p:nvSpPr>
        <p:spPr>
          <a:xfrm rot="-5400000">
            <a:off x="-852775" y="3260075"/>
            <a:ext cx="3024900" cy="75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0"/>
          <p:cNvSpPr txBox="1">
            <a:spLocks noGrp="1"/>
          </p:cNvSpPr>
          <p:nvPr>
            <p:ph type="ctrTitle"/>
          </p:nvPr>
        </p:nvSpPr>
        <p:spPr>
          <a:xfrm>
            <a:off x="715100" y="801463"/>
            <a:ext cx="7713900" cy="25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5400" dirty="0">
                <a:solidFill>
                  <a:schemeClr val="dk1"/>
                </a:solidFill>
              </a:rPr>
              <a:t>Upisi u srednju</a:t>
            </a:r>
            <a:br>
              <a:rPr lang="hr-HR" sz="5400" dirty="0">
                <a:solidFill>
                  <a:schemeClr val="dk1"/>
                </a:solidFill>
              </a:rPr>
            </a:b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494" name="Google Shape;494;p30"/>
          <p:cNvSpPr txBox="1">
            <a:spLocks noGrp="1"/>
          </p:cNvSpPr>
          <p:nvPr>
            <p:ph type="subTitle" idx="1"/>
          </p:nvPr>
        </p:nvSpPr>
        <p:spPr>
          <a:xfrm>
            <a:off x="1641550" y="3475338"/>
            <a:ext cx="58608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Ivana Kurelac</a:t>
            </a:r>
            <a:endParaRPr dirty="0"/>
          </a:p>
        </p:txBody>
      </p:sp>
      <p:grpSp>
        <p:nvGrpSpPr>
          <p:cNvPr id="495" name="Google Shape;495;p30"/>
          <p:cNvGrpSpPr/>
          <p:nvPr/>
        </p:nvGrpSpPr>
        <p:grpSpPr>
          <a:xfrm rot="5400000">
            <a:off x="7707025" y="4148775"/>
            <a:ext cx="510050" cy="919425"/>
            <a:chOff x="257500" y="825775"/>
            <a:chExt cx="510050" cy="919425"/>
          </a:xfrm>
        </p:grpSpPr>
        <p:sp>
          <p:nvSpPr>
            <p:cNvPr id="496" name="Google Shape;496;p30"/>
            <p:cNvSpPr/>
            <p:nvPr/>
          </p:nvSpPr>
          <p:spPr>
            <a:xfrm>
              <a:off x="697975" y="8257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85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85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697975" y="9956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85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85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697975" y="1165575"/>
              <a:ext cx="69575" cy="69575"/>
            </a:xfrm>
            <a:custGeom>
              <a:avLst/>
              <a:gdLst/>
              <a:ahLst/>
              <a:cxnLst/>
              <a:rect l="l" t="t" r="r" b="b"/>
              <a:pathLst>
                <a:path w="2783" h="2783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60"/>
                    <a:pt x="624" y="2783"/>
                    <a:pt x="1385" y="2783"/>
                  </a:cubicBezTo>
                  <a:cubicBezTo>
                    <a:pt x="2160" y="2783"/>
                    <a:pt x="2783" y="2160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697975" y="13354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60"/>
                    <a:pt x="624" y="2797"/>
                    <a:pt x="1385" y="2797"/>
                  </a:cubicBezTo>
                  <a:cubicBezTo>
                    <a:pt x="2160" y="2797"/>
                    <a:pt x="2783" y="2160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697975" y="15053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74"/>
                    <a:pt x="624" y="2797"/>
                    <a:pt x="1385" y="2797"/>
                  </a:cubicBezTo>
                  <a:cubicBezTo>
                    <a:pt x="2160" y="2797"/>
                    <a:pt x="2783" y="2174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0"/>
            <p:cNvSpPr/>
            <p:nvPr/>
          </p:nvSpPr>
          <p:spPr>
            <a:xfrm>
              <a:off x="697975" y="1675275"/>
              <a:ext cx="69575" cy="69925"/>
            </a:xfrm>
            <a:custGeom>
              <a:avLst/>
              <a:gdLst/>
              <a:ahLst/>
              <a:cxnLst/>
              <a:rect l="l" t="t" r="r" b="b"/>
              <a:pathLst>
                <a:path w="2783" h="2797" extrusionOk="0">
                  <a:moveTo>
                    <a:pt x="1385" y="1"/>
                  </a:moveTo>
                  <a:cubicBezTo>
                    <a:pt x="624" y="1"/>
                    <a:pt x="1" y="624"/>
                    <a:pt x="1" y="1399"/>
                  </a:cubicBezTo>
                  <a:cubicBezTo>
                    <a:pt x="1" y="2174"/>
                    <a:pt x="624" y="2797"/>
                    <a:pt x="1385" y="2797"/>
                  </a:cubicBezTo>
                  <a:cubicBezTo>
                    <a:pt x="2160" y="2797"/>
                    <a:pt x="2783" y="2174"/>
                    <a:pt x="2783" y="1399"/>
                  </a:cubicBezTo>
                  <a:cubicBezTo>
                    <a:pt x="2783" y="624"/>
                    <a:pt x="2160" y="1"/>
                    <a:pt x="13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0"/>
            <p:cNvSpPr/>
            <p:nvPr/>
          </p:nvSpPr>
          <p:spPr>
            <a:xfrm>
              <a:off x="477575" y="8257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0"/>
            <p:cNvSpPr/>
            <p:nvPr/>
          </p:nvSpPr>
          <p:spPr>
            <a:xfrm>
              <a:off x="477575" y="9956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85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0"/>
            <p:cNvSpPr/>
            <p:nvPr/>
          </p:nvSpPr>
          <p:spPr>
            <a:xfrm>
              <a:off x="477575" y="1165575"/>
              <a:ext cx="69900" cy="69575"/>
            </a:xfrm>
            <a:custGeom>
              <a:avLst/>
              <a:gdLst/>
              <a:ahLst/>
              <a:cxnLst/>
              <a:rect l="l" t="t" r="r" b="b"/>
              <a:pathLst>
                <a:path w="2796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73" y="2783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477575" y="13354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73" y="2797"/>
                    <a:pt x="2796" y="2160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477575" y="15053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0"/>
            <p:cNvSpPr/>
            <p:nvPr/>
          </p:nvSpPr>
          <p:spPr>
            <a:xfrm>
              <a:off x="477575" y="1675275"/>
              <a:ext cx="69900" cy="69925"/>
            </a:xfrm>
            <a:custGeom>
              <a:avLst/>
              <a:gdLst/>
              <a:ahLst/>
              <a:cxnLst/>
              <a:rect l="l" t="t" r="r" b="b"/>
              <a:pathLst>
                <a:path w="2796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73" y="2797"/>
                    <a:pt x="2796" y="2174"/>
                    <a:pt x="2796" y="1399"/>
                  </a:cubicBezTo>
                  <a:cubicBezTo>
                    <a:pt x="2796" y="624"/>
                    <a:pt x="2173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0"/>
            <p:cNvSpPr/>
            <p:nvPr/>
          </p:nvSpPr>
          <p:spPr>
            <a:xfrm>
              <a:off x="257500" y="8257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0"/>
            <p:cNvSpPr/>
            <p:nvPr/>
          </p:nvSpPr>
          <p:spPr>
            <a:xfrm>
              <a:off x="257500" y="9956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85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85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0"/>
            <p:cNvSpPr/>
            <p:nvPr/>
          </p:nvSpPr>
          <p:spPr>
            <a:xfrm>
              <a:off x="257500" y="1165575"/>
              <a:ext cx="69925" cy="69575"/>
            </a:xfrm>
            <a:custGeom>
              <a:avLst/>
              <a:gdLst/>
              <a:ahLst/>
              <a:cxnLst/>
              <a:rect l="l" t="t" r="r" b="b"/>
              <a:pathLst>
                <a:path w="2797" h="2783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83"/>
                    <a:pt x="1398" y="2783"/>
                  </a:cubicBezTo>
                  <a:cubicBezTo>
                    <a:pt x="2159" y="2783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0"/>
            <p:cNvSpPr/>
            <p:nvPr/>
          </p:nvSpPr>
          <p:spPr>
            <a:xfrm>
              <a:off x="257500" y="13354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60"/>
                    <a:pt x="623" y="2797"/>
                    <a:pt x="1398" y="2797"/>
                  </a:cubicBezTo>
                  <a:cubicBezTo>
                    <a:pt x="2159" y="2797"/>
                    <a:pt x="2796" y="2160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0"/>
            <p:cNvSpPr/>
            <p:nvPr/>
          </p:nvSpPr>
          <p:spPr>
            <a:xfrm>
              <a:off x="257500" y="15053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0"/>
            <p:cNvSpPr/>
            <p:nvPr/>
          </p:nvSpPr>
          <p:spPr>
            <a:xfrm>
              <a:off x="257500" y="1675275"/>
              <a:ext cx="69925" cy="69925"/>
            </a:xfrm>
            <a:custGeom>
              <a:avLst/>
              <a:gdLst/>
              <a:ahLst/>
              <a:cxnLst/>
              <a:rect l="l" t="t" r="r" b="b"/>
              <a:pathLst>
                <a:path w="2797" h="2797" extrusionOk="0">
                  <a:moveTo>
                    <a:pt x="1398" y="1"/>
                  </a:moveTo>
                  <a:cubicBezTo>
                    <a:pt x="623" y="1"/>
                    <a:pt x="0" y="624"/>
                    <a:pt x="0" y="1399"/>
                  </a:cubicBezTo>
                  <a:cubicBezTo>
                    <a:pt x="0" y="2174"/>
                    <a:pt x="623" y="2797"/>
                    <a:pt x="1398" y="2797"/>
                  </a:cubicBezTo>
                  <a:cubicBezTo>
                    <a:pt x="2159" y="2797"/>
                    <a:pt x="2796" y="2174"/>
                    <a:pt x="2796" y="1399"/>
                  </a:cubicBezTo>
                  <a:cubicBezTo>
                    <a:pt x="2796" y="624"/>
                    <a:pt x="2159" y="1"/>
                    <a:pt x="13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48" y="330225"/>
            <a:ext cx="7634832" cy="4235214"/>
          </a:xfrm>
          <a:prstGeom prst="rect">
            <a:avLst/>
          </a:prstGeom>
        </p:spPr>
      </p:pic>
      <p:sp>
        <p:nvSpPr>
          <p:cNvPr id="3" name="Elipsa 2"/>
          <p:cNvSpPr/>
          <p:nvPr/>
        </p:nvSpPr>
        <p:spPr>
          <a:xfrm>
            <a:off x="3194408" y="2556845"/>
            <a:ext cx="2030135" cy="2055303"/>
          </a:xfrm>
          <a:prstGeom prst="ellipse">
            <a:avLst/>
          </a:prstGeom>
          <a:solidFill>
            <a:schemeClr val="accent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ravokutnik 3"/>
          <p:cNvSpPr/>
          <p:nvPr/>
        </p:nvSpPr>
        <p:spPr>
          <a:xfrm>
            <a:off x="2283711" y="68615"/>
            <a:ext cx="4241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https://prva-osnovna-skola.hr/upisi-u-srednju-skolu/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1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EB7918CB-0730-EEA5-D850-3EA4584123A9}"/>
              </a:ext>
            </a:extLst>
          </p:cNvPr>
          <p:cNvCxnSpPr/>
          <p:nvPr/>
        </p:nvCxnSpPr>
        <p:spPr>
          <a:xfrm>
            <a:off x="6089973" y="961394"/>
            <a:ext cx="1591408" cy="6770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3B3A195F-6A46-A94D-D107-57B2B8FBAD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34988"/>
            <a:ext cx="7715250" cy="573087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  <a:hlinkClick r:id="rId2"/>
              </a:rPr>
              <a:t>https://srednje.e-upisi.hr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BFBA8B4-A3A1-2FC6-998B-207B3DF56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0" y="1166342"/>
            <a:ext cx="9144000" cy="3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7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89E3E2-FDFE-5CF7-A47F-7BC3C45EC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66" y="0"/>
            <a:ext cx="85414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3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EE74FA-BF74-C337-9987-7701DBA6C854}"/>
              </a:ext>
            </a:extLst>
          </p:cNvPr>
          <p:cNvSpPr txBox="1">
            <a:spLocks/>
          </p:cNvSpPr>
          <p:nvPr/>
        </p:nvSpPr>
        <p:spPr>
          <a:xfrm>
            <a:off x="947956" y="385705"/>
            <a:ext cx="7713663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 dirty="0" err="1">
                <a:cs typeface="Calibri Light"/>
              </a:rPr>
              <a:t>Odluka</a:t>
            </a:r>
            <a:endParaRPr lang="en-US" dirty="0"/>
          </a:p>
        </p:txBody>
      </p:sp>
      <p:sp>
        <p:nvSpPr>
          <p:cNvPr id="3" name="Pravokutnik 2"/>
          <p:cNvSpPr/>
          <p:nvPr/>
        </p:nvSpPr>
        <p:spPr>
          <a:xfrm>
            <a:off x="650147" y="1321574"/>
            <a:ext cx="253767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https://www.srednja.hr/novosti/objavljeni-datumi-upisa-u-srednje-u-2025-uvodi-se-modularna-evo-broja-mjesta-u-svim-smjerovima/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2F567042-6BE3-4DDD-AD76-D84739DDB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81" y="1029896"/>
            <a:ext cx="8493853" cy="411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2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EE74FA-BF74-C337-9987-7701DBA6C8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43200" y="0"/>
            <a:ext cx="7713663" cy="573087"/>
          </a:xfrm>
        </p:spPr>
        <p:txBody>
          <a:bodyPr/>
          <a:lstStyle/>
          <a:p>
            <a:r>
              <a:rPr lang="en-US" dirty="0" err="1">
                <a:cs typeface="Calibri Light"/>
              </a:rPr>
              <a:t>Važniji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datumi</a:t>
            </a:r>
            <a:endParaRPr lang="en-US" dirty="0"/>
          </a:p>
        </p:txBody>
      </p:sp>
      <p:sp>
        <p:nvSpPr>
          <p:cNvPr id="4" name="Zaobljeni pravokutnik 3"/>
          <p:cNvSpPr/>
          <p:nvPr/>
        </p:nvSpPr>
        <p:spPr>
          <a:xfrm>
            <a:off x="475877" y="1421156"/>
            <a:ext cx="2360167" cy="3911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Prijave u sustav, provjera osobnih podataka</a:t>
            </a:r>
            <a:endParaRPr lang="hr-HR" sz="2400" b="1" dirty="0">
              <a:solidFill>
                <a:schemeClr val="tx1"/>
              </a:solidFill>
              <a:latin typeface="Century Gothic" panose="020B0502020202020204"/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Kandidati</a:t>
            </a:r>
            <a:r>
              <a:rPr lang="en-US" dirty="0">
                <a:solidFill>
                  <a:schemeClr val="tx1"/>
                </a:solidFill>
              </a:rPr>
              <a:t> s </a:t>
            </a:r>
            <a:r>
              <a:rPr lang="en-US" dirty="0" err="1">
                <a:solidFill>
                  <a:schemeClr val="tx1"/>
                </a:solidFill>
              </a:rPr>
              <a:t>teškoćama</a:t>
            </a:r>
            <a:r>
              <a:rPr lang="en-US" dirty="0">
                <a:solidFill>
                  <a:schemeClr val="tx1"/>
                </a:solidFill>
              </a:rPr>
              <a:t> u </a:t>
            </a:r>
            <a:r>
              <a:rPr lang="en-US" dirty="0" err="1">
                <a:solidFill>
                  <a:schemeClr val="tx1"/>
                </a:solidFill>
              </a:rPr>
              <a:t>razvoju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prijavljuju</a:t>
            </a:r>
            <a:r>
              <a:rPr lang="en-US" dirty="0">
                <a:solidFill>
                  <a:schemeClr val="tx1"/>
                </a:solidFill>
              </a:rPr>
              <a:t> se u </a:t>
            </a:r>
            <a:r>
              <a:rPr lang="en-US" dirty="0" err="1">
                <a:solidFill>
                  <a:schemeClr val="tx1"/>
                </a:solidFill>
              </a:rPr>
              <a:t>županijske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upravne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odjele za obrazovanje, odnosno Gradskom uredu za obrazovanje, sport 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chemeClr val="tx1"/>
                </a:solidFill>
              </a:rPr>
              <a:t>mlade Grada Zagreba te iskazuju svoj odabir s liste prioriteta redom </a:t>
            </a:r>
            <a:r>
              <a:rPr lang="en-US" dirty="0" err="1">
                <a:solidFill>
                  <a:schemeClr val="tx1"/>
                </a:solidFill>
              </a:rPr>
              <a:t>kako</a:t>
            </a:r>
            <a:r>
              <a:rPr lang="en-US" dirty="0">
                <a:solidFill>
                  <a:schemeClr val="tx1"/>
                </a:solidFill>
              </a:rPr>
              <a:t> bi </a:t>
            </a:r>
            <a:r>
              <a:rPr lang="en-US" dirty="0" err="1">
                <a:solidFill>
                  <a:schemeClr val="tx1"/>
                </a:solidFill>
              </a:rPr>
              <a:t>željeli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upisati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obrazovne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programe</a:t>
            </a:r>
            <a:endParaRPr lang="hr-HR" dirty="0">
              <a:solidFill>
                <a:schemeClr val="tx1"/>
              </a:solidFill>
              <a:latin typeface="Century Gothic" panose="020B0502020202020204"/>
            </a:endParaRPr>
          </a:p>
          <a:p>
            <a:pPr algn="ctr"/>
            <a:endParaRPr lang="hr-H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 algn="ctr"/>
            <a:endParaRPr lang="en-US" dirty="0"/>
          </a:p>
        </p:txBody>
      </p:sp>
      <p:grpSp>
        <p:nvGrpSpPr>
          <p:cNvPr id="5" name="Grupa 4"/>
          <p:cNvGrpSpPr/>
          <p:nvPr/>
        </p:nvGrpSpPr>
        <p:grpSpPr>
          <a:xfrm>
            <a:off x="902800" y="690795"/>
            <a:ext cx="1490023" cy="716373"/>
            <a:chOff x="102268" y="1030325"/>
            <a:chExt cx="1287979" cy="716373"/>
          </a:xfrm>
        </p:grpSpPr>
        <p:sp>
          <p:nvSpPr>
            <p:cNvPr id="6" name="Zaobljeni pravokutnik 5"/>
            <p:cNvSpPr/>
            <p:nvPr/>
          </p:nvSpPr>
          <p:spPr>
            <a:xfrm>
              <a:off x="102268" y="1030325"/>
              <a:ext cx="1287979" cy="716373"/>
            </a:xfrm>
            <a:prstGeom prst="roundRect">
              <a:avLst>
                <a:gd name="adj" fmla="val 10000"/>
              </a:avLst>
            </a:prstGeom>
            <a:solidFill>
              <a:srgbClr val="052F61">
                <a:hueOff val="0"/>
                <a:satOff val="0"/>
                <a:lumOff val="0"/>
                <a:alphaOff val="0"/>
              </a:srgbClr>
            </a:solidFill>
            <a:ln w="15875" cap="rnd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Zaobljeni pravokutnik 4"/>
            <p:cNvSpPr/>
            <p:nvPr/>
          </p:nvSpPr>
          <p:spPr>
            <a:xfrm>
              <a:off x="116256" y="1044313"/>
              <a:ext cx="1260003" cy="449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1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.6.202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6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3279265" y="707951"/>
            <a:ext cx="1286508" cy="716373"/>
            <a:chOff x="2911507" y="1387299"/>
            <a:chExt cx="1286508" cy="716373"/>
          </a:xfrm>
        </p:grpSpPr>
        <p:sp>
          <p:nvSpPr>
            <p:cNvPr id="9" name="Zaobljeni pravokutnik 8"/>
            <p:cNvSpPr/>
            <p:nvPr/>
          </p:nvSpPr>
          <p:spPr>
            <a:xfrm>
              <a:off x="2911507" y="1387299"/>
              <a:ext cx="1286508" cy="716373"/>
            </a:xfrm>
            <a:prstGeom prst="roundRect">
              <a:avLst>
                <a:gd name="adj" fmla="val 10000"/>
              </a:avLst>
            </a:prstGeom>
            <a:solidFill>
              <a:srgbClr val="052F61">
                <a:hueOff val="0"/>
                <a:satOff val="0"/>
                <a:lumOff val="0"/>
                <a:alphaOff val="0"/>
              </a:srgbClr>
            </a:solidFill>
            <a:ln w="15875" cap="rnd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Zaobljeni pravokutnik 4"/>
            <p:cNvSpPr/>
            <p:nvPr/>
          </p:nvSpPr>
          <p:spPr>
            <a:xfrm>
              <a:off x="2925495" y="1401287"/>
              <a:ext cx="1258532" cy="449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5334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2</a:t>
              </a:r>
              <a: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4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.6.202</a:t>
              </a:r>
              <a:r>
                <a:rPr lang="hr-HR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6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3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.7.202</a:t>
              </a:r>
              <a:r>
                <a:rPr lang="hr-HR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6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11" name="Grupa 10"/>
          <p:cNvGrpSpPr/>
          <p:nvPr/>
        </p:nvGrpSpPr>
        <p:grpSpPr>
          <a:xfrm>
            <a:off x="5312052" y="706345"/>
            <a:ext cx="1287979" cy="716373"/>
            <a:chOff x="4418342" y="1021533"/>
            <a:chExt cx="1287979" cy="716373"/>
          </a:xfrm>
        </p:grpSpPr>
        <p:sp>
          <p:nvSpPr>
            <p:cNvPr id="12" name="Zaobljeni pravokutnik 11"/>
            <p:cNvSpPr/>
            <p:nvPr/>
          </p:nvSpPr>
          <p:spPr>
            <a:xfrm>
              <a:off x="4418342" y="1021533"/>
              <a:ext cx="1287979" cy="716373"/>
            </a:xfrm>
            <a:prstGeom prst="roundRect">
              <a:avLst>
                <a:gd name="adj" fmla="val 10000"/>
              </a:avLst>
            </a:prstGeom>
            <a:solidFill>
              <a:srgbClr val="052F61">
                <a:hueOff val="0"/>
                <a:satOff val="0"/>
                <a:lumOff val="0"/>
                <a:alphaOff val="0"/>
              </a:srgbClr>
            </a:solidFill>
            <a:ln w="15875" cap="rnd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Zaobljeni pravokutnik 4"/>
            <p:cNvSpPr/>
            <p:nvPr/>
          </p:nvSpPr>
          <p:spPr>
            <a:xfrm>
              <a:off x="4432330" y="1035521"/>
              <a:ext cx="1260003" cy="449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5334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29</a:t>
              </a:r>
              <a: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.6.202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6</a:t>
              </a:r>
              <a: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</a:t>
              </a:r>
              <a:b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</a:b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2</a:t>
              </a:r>
              <a: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.7.202</a:t>
              </a:r>
              <a:r>
                <a:rPr lang="hr-HR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6</a:t>
              </a:r>
              <a:r>
                <a:rPr lang="en-US" sz="14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</a:t>
              </a:r>
              <a:endParaRPr lang="hr-HR" sz="1400" b="1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4" name="Zaobljeni pravokutnik 13"/>
          <p:cNvSpPr/>
          <p:nvPr/>
        </p:nvSpPr>
        <p:spPr>
          <a:xfrm>
            <a:off x="3072976" y="1486188"/>
            <a:ext cx="2020535" cy="3778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O</a:t>
            </a:r>
            <a:r>
              <a:rPr lang="hr-HR" sz="1600" b="1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dabir</a:t>
            </a:r>
            <a:r>
              <a:rPr lang="hr-HR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najviše 6 obrazovnih programa</a:t>
            </a:r>
            <a:endParaRPr lang="en-US" sz="16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 lvl="0"/>
            <a:endParaRPr lang="hr-H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>
              <a:buChar char="•"/>
            </a:pPr>
            <a:r>
              <a:rPr lang="hr-HR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Mijenjanje liste prioriteta</a:t>
            </a:r>
          </a:p>
          <a:p>
            <a:pPr>
              <a:buChar char="•"/>
            </a:pP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Rok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 za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odabir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programa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koji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imaju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dodatne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provjere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je 2</a:t>
            </a:r>
            <a:r>
              <a:rPr lang="hr-HR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6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.6.</a:t>
            </a:r>
            <a:endParaRPr lang="hr-H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>
              <a:buChar char="•"/>
            </a:pPr>
            <a:r>
              <a:rPr lang="hr-HR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Učitavanje dokumenata kojim se ostvaruju dodatni bodovi</a:t>
            </a:r>
            <a:r>
              <a:rPr lang="en-US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 (</a:t>
            </a:r>
            <a:r>
              <a:rPr lang="en-US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do </a:t>
            </a:r>
            <a:r>
              <a:rPr lang="hr-HR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1</a:t>
            </a:r>
            <a:r>
              <a:rPr lang="en-US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.7.202</a:t>
            </a:r>
            <a:r>
              <a:rPr lang="hr-HR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6</a:t>
            </a:r>
            <a:r>
              <a:rPr lang="en-US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.)</a:t>
            </a:r>
            <a:endParaRPr lang="hr-HR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 algn="ctr"/>
            <a:endParaRPr lang="en-US" dirty="0"/>
          </a:p>
        </p:txBody>
      </p:sp>
      <p:grpSp>
        <p:nvGrpSpPr>
          <p:cNvPr id="15" name="Grupa 14"/>
          <p:cNvGrpSpPr/>
          <p:nvPr/>
        </p:nvGrpSpPr>
        <p:grpSpPr>
          <a:xfrm>
            <a:off x="7094460" y="755157"/>
            <a:ext cx="1417963" cy="725277"/>
            <a:chOff x="6774728" y="614435"/>
            <a:chExt cx="1417963" cy="725277"/>
          </a:xfrm>
        </p:grpSpPr>
        <p:sp>
          <p:nvSpPr>
            <p:cNvPr id="16" name="Zaobljeni pravokutnik 15"/>
            <p:cNvSpPr/>
            <p:nvPr/>
          </p:nvSpPr>
          <p:spPr>
            <a:xfrm>
              <a:off x="6829605" y="614435"/>
              <a:ext cx="1363086" cy="725277"/>
            </a:xfrm>
            <a:prstGeom prst="roundRect">
              <a:avLst>
                <a:gd name="adj" fmla="val 10000"/>
              </a:avLst>
            </a:prstGeom>
            <a:solidFill>
              <a:srgbClr val="052F61">
                <a:hueOff val="0"/>
                <a:satOff val="0"/>
                <a:lumOff val="0"/>
                <a:alphaOff val="0"/>
              </a:srgbClr>
            </a:solidFill>
            <a:ln w="15875" cap="rnd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Zaobljeni pravokutnik 4"/>
            <p:cNvSpPr/>
            <p:nvPr/>
          </p:nvSpPr>
          <p:spPr>
            <a:xfrm>
              <a:off x="6774728" y="696213"/>
              <a:ext cx="1334762" cy="455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7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.7.202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</a:rPr>
                <a:t>6</a:t>
              </a:r>
              <a:r>
                <a:rPr lang="hr-HR" sz="1800" b="1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.</a:t>
              </a:r>
              <a:endParaRPr lang="en-US" sz="1800" b="1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8" name="Zaobljeni pravokutnik 17"/>
          <p:cNvSpPr/>
          <p:nvPr/>
        </p:nvSpPr>
        <p:spPr>
          <a:xfrm>
            <a:off x="6893790" y="1486188"/>
            <a:ext cx="2020535" cy="3778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r-HR" sz="16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</a:rPr>
              <a:t>Objava konačne ljestvice poretka</a:t>
            </a:r>
          </a:p>
          <a:p>
            <a:pPr lvl="0"/>
            <a:endParaRPr lang="hr-H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</a:endParaRPr>
          </a:p>
          <a:p>
            <a:pPr algn="ctr"/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Objava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konačne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ljestvice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poretka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za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osobe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sa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poteškoćama</a:t>
            </a:r>
            <a:r>
              <a:rPr lang="en-US" dirty="0">
                <a:solidFill>
                  <a:srgbClr val="FF0000"/>
                </a:solidFill>
                <a:latin typeface="Century Gothic" panose="020B0502020202020204"/>
              </a:rPr>
              <a:t> je 23. </a:t>
            </a:r>
            <a:r>
              <a:rPr lang="en-US" dirty="0" err="1">
                <a:solidFill>
                  <a:srgbClr val="FF0000"/>
                </a:solidFill>
                <a:latin typeface="Century Gothic" panose="020B0502020202020204"/>
              </a:rPr>
              <a:t>lipnja</a:t>
            </a:r>
            <a:endParaRPr lang="hr-HR" dirty="0">
              <a:solidFill>
                <a:srgbClr val="FF0000"/>
              </a:solidFill>
              <a:latin typeface="Century Gothic" panose="020B0502020202020204"/>
            </a:endParaRPr>
          </a:p>
          <a:p>
            <a:pPr algn="ctr"/>
            <a:endParaRPr lang="en-US" dirty="0"/>
          </a:p>
        </p:txBody>
      </p:sp>
      <p:sp>
        <p:nvSpPr>
          <p:cNvPr id="20" name="Zaobljeni pravokutnik 19"/>
          <p:cNvSpPr/>
          <p:nvPr/>
        </p:nvSpPr>
        <p:spPr>
          <a:xfrm>
            <a:off x="5183680" y="1486188"/>
            <a:ext cx="1563756" cy="37780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Pravokutnik 21"/>
          <p:cNvSpPr/>
          <p:nvPr/>
        </p:nvSpPr>
        <p:spPr>
          <a:xfrm>
            <a:off x="5326040" y="2276508"/>
            <a:ext cx="14003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</a:rPr>
              <a:t>Provođenje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dodatnih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ispita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i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provjera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i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unos</a:t>
            </a:r>
            <a:r>
              <a:rPr lang="en-US" sz="1800" dirty="0">
                <a:latin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</a:rPr>
              <a:t>rezultata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707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jagram 5">
            <a:extLst>
              <a:ext uri="{FF2B5EF4-FFF2-40B4-BE49-F238E27FC236}">
                <a16:creationId xmlns:a16="http://schemas.microsoft.com/office/drawing/2014/main" xmlns="" id="{54499F35-7DB1-DB8F-ABF3-6D4308EE0C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5039605"/>
              </p:ext>
            </p:extLst>
          </p:nvPr>
        </p:nvGraphicFramePr>
        <p:xfrm>
          <a:off x="654205" y="145273"/>
          <a:ext cx="9144308" cy="4852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1649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E5A8A86-9C3C-B2B8-33EB-4DBD3A6470E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xmlns="" id="{73C21F56-AC18-6848-629E-64C7C2632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19" y="102393"/>
            <a:ext cx="4126861" cy="45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6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E70AA-7B5E-A449-FD2C-301BD48057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xmlns="" id="{CD77AE0D-AE46-99C3-9BD1-2F0BB906A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6" y="417245"/>
            <a:ext cx="9207674" cy="43090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61609CC1-DAC5-7B50-78CA-ADD8CF1D628B}"/>
              </a:ext>
            </a:extLst>
          </p:cNvPr>
          <p:cNvSpPr txBox="1">
            <a:spLocks/>
          </p:cNvSpPr>
          <p:nvPr/>
        </p:nvSpPr>
        <p:spPr>
          <a:xfrm>
            <a:off x="365695" y="56103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 dirty="0" err="1">
                <a:cs typeface="Calibri Light"/>
              </a:rPr>
              <a:t>Moj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odabir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2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24" y="499035"/>
            <a:ext cx="8953876" cy="362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1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FD3C5F-86C8-44CB-4141-F6C2B3BF3B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01600"/>
            <a:ext cx="7715250" cy="573088"/>
          </a:xfrm>
        </p:spPr>
        <p:txBody>
          <a:bodyPr/>
          <a:lstStyle/>
          <a:p>
            <a:r>
              <a:rPr lang="en-US" dirty="0" err="1"/>
              <a:t>Dodatni</a:t>
            </a:r>
            <a:r>
              <a:rPr lang="en-US" dirty="0"/>
              <a:t> </a:t>
            </a:r>
            <a:r>
              <a:rPr lang="en-US" dirty="0" err="1"/>
              <a:t>bodovi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6435CE-1193-59F6-F3EC-CB82153381C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xmlns="" id="{4454E6EA-9FC2-3FF2-43FA-D0375CDF37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167" t="5" r="1167" b="19722"/>
          <a:stretch/>
        </p:blipFill>
        <p:spPr>
          <a:xfrm>
            <a:off x="230598" y="769838"/>
            <a:ext cx="8555262" cy="413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26267"/>
      </p:ext>
    </p:extLst>
  </p:cSld>
  <p:clrMapOvr>
    <a:masterClrMapping/>
  </p:clrMapOvr>
</p:sld>
</file>

<file path=ppt/theme/theme1.xml><?xml version="1.0" encoding="utf-8"?>
<a:theme xmlns:a="http://schemas.openxmlformats.org/drawingml/2006/main" name="Candy Pastel Style MK Plan by Slidesgo">
  <a:themeElements>
    <a:clrScheme name="Simple Light">
      <a:dk1>
        <a:srgbClr val="2B2B2B"/>
      </a:dk1>
      <a:lt1>
        <a:srgbClr val="FFFFFF"/>
      </a:lt1>
      <a:dk2>
        <a:srgbClr val="B5EBE7"/>
      </a:dk2>
      <a:lt2>
        <a:srgbClr val="D2BCE6"/>
      </a:lt2>
      <a:accent1>
        <a:srgbClr val="FAECB6"/>
      </a:accent1>
      <a:accent2>
        <a:srgbClr val="F7CFB0"/>
      </a:accent2>
      <a:accent3>
        <a:srgbClr val="F3C5D8"/>
      </a:accent3>
      <a:accent4>
        <a:srgbClr val="FFFFFF"/>
      </a:accent4>
      <a:accent5>
        <a:srgbClr val="FFFFFF"/>
      </a:accent5>
      <a:accent6>
        <a:srgbClr val="FFFFFF"/>
      </a:accent6>
      <a:hlink>
        <a:srgbClr val="5BC9C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243</Words>
  <Application>Microsoft Office PowerPoint</Application>
  <PresentationFormat>Prikaz na zaslonu (16:9)</PresentationFormat>
  <Paragraphs>34</Paragraphs>
  <Slides>11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8" baseType="lpstr">
      <vt:lpstr>Times New Roman</vt:lpstr>
      <vt:lpstr>Poppins</vt:lpstr>
      <vt:lpstr>Arial</vt:lpstr>
      <vt:lpstr>Calibri Light</vt:lpstr>
      <vt:lpstr>Livvic</vt:lpstr>
      <vt:lpstr>Century Gothic</vt:lpstr>
      <vt:lpstr>Candy Pastel Style MK Plan by Slidesgo</vt:lpstr>
      <vt:lpstr>Upisi u srednju </vt:lpstr>
      <vt:lpstr>PowerPointova prezentacija</vt:lpstr>
      <vt:lpstr>https://srednje.e-upisi.hr</vt:lpstr>
      <vt:lpstr>PowerPointova prezentacija</vt:lpstr>
      <vt:lpstr>PowerPointova prezentacija</vt:lpstr>
      <vt:lpstr>Važniji datumi</vt:lpstr>
      <vt:lpstr>PowerPointova prezentacija</vt:lpstr>
      <vt:lpstr>PowerPointova prezentacija</vt:lpstr>
      <vt:lpstr>PowerPointova prezentacija</vt:lpstr>
      <vt:lpstr>PowerPointova prezentacija</vt:lpstr>
      <vt:lpstr>Dodatni bodovi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NAZIV PREDAVANJA</dc:title>
  <dc:creator>Korisnik</dc:creator>
  <cp:lastModifiedBy>ivana skola</cp:lastModifiedBy>
  <cp:revision>419</cp:revision>
  <dcterms:modified xsi:type="dcterms:W3CDTF">2026-05-26T06:14:20Z</dcterms:modified>
</cp:coreProperties>
</file>